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48" r:id="rId2"/>
    <p:sldMasterId id="2147483672" r:id="rId3"/>
  </p:sldMasterIdLst>
  <p:notesMasterIdLst>
    <p:notesMasterId r:id="rId9"/>
  </p:notesMasterIdLst>
  <p:sldIdLst>
    <p:sldId id="298" r:id="rId4"/>
    <p:sldId id="297" r:id="rId5"/>
    <p:sldId id="296" r:id="rId6"/>
    <p:sldId id="301" r:id="rId7"/>
    <p:sldId id="303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igtree" panose="020B0604020202020204" charset="0"/>
      <p:regular r:id="rId14"/>
      <p:bold r:id="rId15"/>
    </p:embeddedFont>
    <p:embeddedFont>
      <p:font typeface="Figtree ExtraBold" panose="020B0604020202020204" charset="0"/>
      <p:bold r:id="rId16"/>
    </p:embeddedFont>
    <p:embeddedFont>
      <p:font typeface="Tw Cen MT" panose="020B0602020104020603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EEEEEE"/>
    <a:srgbClr val="E8E8E8"/>
    <a:srgbClr val="FBFBFB"/>
    <a:srgbClr val="F0F0F0"/>
    <a:srgbClr val="E6AF00"/>
    <a:srgbClr val="FFC000"/>
    <a:srgbClr val="0089C0"/>
    <a:srgbClr val="0092CC"/>
    <a:srgbClr val="009D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3952" autoAdjust="0"/>
  </p:normalViewPr>
  <p:slideViewPr>
    <p:cSldViewPr snapToGrid="0">
      <p:cViewPr varScale="1">
        <p:scale>
          <a:sx n="72" d="100"/>
          <a:sy n="72" d="100"/>
        </p:scale>
        <p:origin x="4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A31E-4450-8340-CBE80DE791BF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0" i="0" u="none" strike="noStrike" kern="1200" baseline="0">
                    <a:solidFill>
                      <a:schemeClr val="bg1"/>
                    </a:solidFill>
                    <a:latin typeface="Figtree ExtraBold" pitchFamily="2" charset="0"/>
                    <a:ea typeface="+mn-ea"/>
                    <a:cs typeface="+mn-cs"/>
                  </a:defRPr>
                </a:pPr>
                <a:endParaRPr lang="th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Sheet1!$A$2:$A$8</c:f>
              <c:strCache>
                <c:ptCount val="7"/>
                <c:pt idx="0">
                  <c:v>Housing</c:v>
                </c:pt>
                <c:pt idx="1">
                  <c:v>Transport</c:v>
                </c:pt>
                <c:pt idx="2">
                  <c:v>Food</c:v>
                </c:pt>
                <c:pt idx="3">
                  <c:v>Utilities</c:v>
                </c:pt>
                <c:pt idx="4">
                  <c:v>Clothing</c:v>
                </c:pt>
                <c:pt idx="5">
                  <c:v>Healthcare</c:v>
                </c:pt>
                <c:pt idx="6">
                  <c:v>Education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268</c:v>
                </c:pt>
                <c:pt idx="1">
                  <c:v>371</c:v>
                </c:pt>
                <c:pt idx="2">
                  <c:v>214</c:v>
                </c:pt>
                <c:pt idx="3">
                  <c:v>125</c:v>
                </c:pt>
                <c:pt idx="4">
                  <c:v>59</c:v>
                </c:pt>
                <c:pt idx="5">
                  <c:v>156</c:v>
                </c:pt>
                <c:pt idx="6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6C-4709-93BA-1962977EA0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axId val="596227656"/>
        <c:axId val="596227984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Sheet1!$A$2:$A$8</c15:sqref>
                        </c15:formulaRef>
                      </c:ext>
                    </c:extLst>
                    <c:strCache>
                      <c:ptCount val="7"/>
                      <c:pt idx="0">
                        <c:v>Housing</c:v>
                      </c:pt>
                      <c:pt idx="1">
                        <c:v>Transport</c:v>
                      </c:pt>
                      <c:pt idx="2">
                        <c:v>Food</c:v>
                      </c:pt>
                      <c:pt idx="3">
                        <c:v>Utilities</c:v>
                      </c:pt>
                      <c:pt idx="4">
                        <c:v>Clothing</c:v>
                      </c:pt>
                      <c:pt idx="5">
                        <c:v>Healthcare</c:v>
                      </c:pt>
                      <c:pt idx="6">
                        <c:v>Education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Sheet1!$C$2:$C$8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2.4</c:v>
                      </c:pt>
                      <c:pt idx="1">
                        <c:v>4.4000000000000004</c:v>
                      </c:pt>
                      <c:pt idx="2">
                        <c:v>1.8</c:v>
                      </c:pt>
                      <c:pt idx="3">
                        <c:v>2.8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FF6C-4709-93BA-1962977EA08D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Series 3</c:v>
                      </c:pt>
                    </c:strCache>
                  </c:strRef>
                </c:tx>
                <c:spPr>
                  <a:solidFill>
                    <a:schemeClr val="accent2">
                      <a:tint val="65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Sheet1!$A$2:$A$8</c15:sqref>
                        </c15:formulaRef>
                      </c:ext>
                    </c:extLst>
                    <c:strCache>
                      <c:ptCount val="7"/>
                      <c:pt idx="0">
                        <c:v>Housing</c:v>
                      </c:pt>
                      <c:pt idx="1">
                        <c:v>Transport</c:v>
                      </c:pt>
                      <c:pt idx="2">
                        <c:v>Food</c:v>
                      </c:pt>
                      <c:pt idx="3">
                        <c:v>Utilities</c:v>
                      </c:pt>
                      <c:pt idx="4">
                        <c:v>Clothing</c:v>
                      </c:pt>
                      <c:pt idx="5">
                        <c:v>Healthcare</c:v>
                      </c:pt>
                      <c:pt idx="6">
                        <c:v>Education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Sheet1!$D$2:$D$8</c15:sqref>
                        </c15:formulaRef>
                      </c:ext>
                    </c:extLst>
                    <c:numCache>
                      <c:formatCode>General</c:formatCode>
                      <c:ptCount val="7"/>
                      <c:pt idx="0">
                        <c:v>2</c:v>
                      </c:pt>
                      <c:pt idx="1">
                        <c:v>2</c:v>
                      </c:pt>
                      <c:pt idx="2">
                        <c:v>3</c:v>
                      </c:pt>
                      <c:pt idx="3">
                        <c:v>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FF6C-4709-93BA-1962977EA08D}"/>
                  </c:ext>
                </c:extLst>
              </c15:ser>
            </c15:filteredBarSeries>
          </c:ext>
        </c:extLst>
      </c:barChart>
      <c:catAx>
        <c:axId val="596227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igtree" pitchFamily="2" charset="0"/>
                <a:ea typeface="+mn-ea"/>
                <a:cs typeface="+mn-cs"/>
              </a:defRPr>
            </a:pPr>
            <a:endParaRPr lang="th-TH"/>
          </a:p>
        </c:txPr>
        <c:crossAx val="596227984"/>
        <c:crosses val="autoZero"/>
        <c:auto val="1"/>
        <c:lblAlgn val="ctr"/>
        <c:lblOffset val="100"/>
        <c:noMultiLvlLbl val="0"/>
      </c:catAx>
      <c:valAx>
        <c:axId val="596227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6227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th-TH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gradFill>
                <a:gsLst>
                  <a:gs pos="0">
                    <a:srgbClr val="009DD9"/>
                  </a:gs>
                  <a:gs pos="100000">
                    <a:srgbClr val="0089C0"/>
                  </a:gs>
                </a:gsLst>
                <a:lin ang="5400000" scaled="1"/>
              </a:gradFill>
              <a:ln>
                <a:noFill/>
              </a:ln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8B7-4967-8AB2-691758C5EE7D}"/>
              </c:ext>
            </c:extLst>
          </c:dPt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3"/>
                <a:stretch>
                  <a:fillRect/>
                </a:stretch>
              </a:blipFill>
              <a:ln>
                <a:noFill/>
              </a:ln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18B7-4967-8AB2-691758C5EE7D}"/>
              </c:ext>
            </c:extLst>
          </c:dPt>
          <c:dPt>
            <c:idx val="2"/>
            <c:invertIfNegative val="0"/>
            <c:bubble3D val="0"/>
            <c:spPr>
              <a:gradFill>
                <a:gsLst>
                  <a:gs pos="0">
                    <a:srgbClr val="FFC000"/>
                  </a:gs>
                  <a:gs pos="100000">
                    <a:srgbClr val="E6AF00"/>
                  </a:gs>
                </a:gsLst>
                <a:lin ang="5400000" scaled="1"/>
              </a:gradFill>
              <a:ln>
                <a:noFill/>
              </a:ln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A31E-4450-8340-CBE80DE791BF}"/>
              </c:ext>
            </c:extLst>
          </c:dPt>
          <c:dPt>
            <c:idx val="3"/>
            <c:invertIfNegative val="0"/>
            <c:bubble3D val="0"/>
            <c:spPr>
              <a:gradFill>
                <a:gsLst>
                  <a:gs pos="0">
                    <a:srgbClr val="009DD9"/>
                  </a:gs>
                  <a:gs pos="100000">
                    <a:srgbClr val="0089C0"/>
                  </a:gs>
                </a:gsLst>
                <a:lin ang="5400000" scaled="1"/>
              </a:gradFill>
              <a:ln>
                <a:noFill/>
              </a:ln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18B7-4967-8AB2-691758C5EE7D}"/>
              </c:ext>
            </c:extLst>
          </c:dPt>
          <c:dPt>
            <c:idx val="4"/>
            <c:invertIfNegative val="0"/>
            <c:bubble3D val="0"/>
            <c:spPr>
              <a:gradFill>
                <a:gsLst>
                  <a:gs pos="0">
                    <a:srgbClr val="009DD9"/>
                  </a:gs>
                  <a:gs pos="100000">
                    <a:srgbClr val="0089C0"/>
                  </a:gs>
                </a:gsLst>
                <a:lin ang="5400000" scaled="1"/>
              </a:gradFill>
              <a:ln>
                <a:noFill/>
              </a:ln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8B7-4967-8AB2-691758C5EE7D}"/>
              </c:ext>
            </c:extLst>
          </c:dPt>
          <c:dPt>
            <c:idx val="5"/>
            <c:invertIfNegative val="0"/>
            <c:bubble3D val="0"/>
            <c:spPr>
              <a:gradFill>
                <a:gsLst>
                  <a:gs pos="0">
                    <a:srgbClr val="009DD9"/>
                  </a:gs>
                  <a:gs pos="100000">
                    <a:srgbClr val="0089C0"/>
                  </a:gs>
                </a:gsLst>
                <a:lin ang="5400000" scaled="1"/>
              </a:gradFill>
              <a:ln>
                <a:noFill/>
              </a:ln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18B7-4967-8AB2-691758C5EE7D}"/>
              </c:ext>
            </c:extLst>
          </c:dPt>
          <c:dPt>
            <c:idx val="6"/>
            <c:invertIfNegative val="0"/>
            <c:bubble3D val="0"/>
            <c:spPr>
              <a:gradFill>
                <a:gsLst>
                  <a:gs pos="0">
                    <a:srgbClr val="009DD9"/>
                  </a:gs>
                  <a:gs pos="100000">
                    <a:srgbClr val="0089C0"/>
                  </a:gs>
                </a:gsLst>
                <a:lin ang="5400000" scaled="1"/>
              </a:gradFill>
              <a:ln>
                <a:noFill/>
              </a:ln>
              <a:effectLst>
                <a:outerShdw blurRad="190500" dist="63500" dir="2700000" algn="tl" rotWithShape="0">
                  <a:prstClr val="black">
                    <a:alpha val="3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8B7-4967-8AB2-691758C5EE7D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0" i="0" u="none" strike="noStrike" kern="1200" baseline="0">
                    <a:solidFill>
                      <a:schemeClr val="bg1"/>
                    </a:solidFill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  <a:latin typeface="Figtree ExtraBold" pitchFamily="2" charset="0"/>
                    <a:ea typeface="+mn-ea"/>
                    <a:cs typeface="+mn-cs"/>
                  </a:defRPr>
                </a:pPr>
                <a:endParaRPr lang="th-TH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Sheet1!$A$2:$A$8</c:f>
              <c:strCache>
                <c:ptCount val="7"/>
                <c:pt idx="0">
                  <c:v>Housing</c:v>
                </c:pt>
                <c:pt idx="1">
                  <c:v>Transport</c:v>
                </c:pt>
                <c:pt idx="2">
                  <c:v>Food</c:v>
                </c:pt>
                <c:pt idx="3">
                  <c:v>Utilities</c:v>
                </c:pt>
                <c:pt idx="4">
                  <c:v>Clothing</c:v>
                </c:pt>
                <c:pt idx="5">
                  <c:v>Healthcare</c:v>
                </c:pt>
                <c:pt idx="6">
                  <c:v>Education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268</c:v>
                </c:pt>
                <c:pt idx="1">
                  <c:v>371</c:v>
                </c:pt>
                <c:pt idx="2">
                  <c:v>214</c:v>
                </c:pt>
                <c:pt idx="3">
                  <c:v>125</c:v>
                </c:pt>
                <c:pt idx="4">
                  <c:v>59</c:v>
                </c:pt>
                <c:pt idx="5">
                  <c:v>156</c:v>
                </c:pt>
                <c:pt idx="6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6C-4709-93BA-1962977EA0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6"/>
        <c:axId val="596227656"/>
        <c:axId val="596227984"/>
        <c:extLst/>
      </c:barChart>
      <c:catAx>
        <c:axId val="596227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igtree" pitchFamily="2" charset="0"/>
                <a:ea typeface="+mn-ea"/>
                <a:cs typeface="+mn-cs"/>
              </a:defRPr>
            </a:pPr>
            <a:endParaRPr lang="th-TH"/>
          </a:p>
        </c:txPr>
        <c:crossAx val="596227984"/>
        <c:crosses val="autoZero"/>
        <c:auto val="1"/>
        <c:lblAlgn val="ctr"/>
        <c:lblOffset val="100"/>
        <c:noMultiLvlLbl val="0"/>
      </c:catAx>
      <c:valAx>
        <c:axId val="596227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6227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th-TH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A02C2-D677-4061-9754-0F8E88A92ECA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F0DC24-B7A6-4E32-8DF9-4FCA78EC57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170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0DC24-B7A6-4E32-8DF9-4FCA78EC57D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250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0DC24-B7A6-4E32-8DF9-4FCA78EC57D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206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26451-FB03-432A-98ED-42E7240C7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B2D11C-843D-49C6-822A-83B265132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7F133-6876-4D9D-A4E4-E4FFAA34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72F0C-EB3B-411F-AC96-36A2A9BA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45DB2-6783-4B3C-88B6-4BA9E73E2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73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D446-0449-48A2-9E63-A0F93D490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C50A52-BA76-4811-9742-6A21286A3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5785E-DCD6-4CDC-AF6F-CAB9007AF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3D9E5-5F57-4BA1-953B-8A7FE1887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768DD-6738-47C7-9675-84390F0E9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660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604B90-FA59-4048-AD18-9195EA342D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F7CF7C-D290-4903-984A-5147C44F7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85B68-BEE4-4CEF-8561-27ECF12FB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82E22-5181-4171-8662-C285B334B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EC698-C088-48A1-85CF-187C49A3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690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D19C-6743-4D37-F973-C3F734A7FC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608568-0405-43B1-07E0-27043F0B7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B1D2F-AA1E-1E55-79F4-C34AD0603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6D349-7E42-C0E4-8D3A-21CF2826A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13F63-C095-A36A-6B0A-D8CC4E81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2576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863F8-981D-2133-2BA4-6EEBE433C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3BF33-D6D6-F4E4-CC66-CF4E9FC7A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1E09A-940A-4514-5EE2-CE9C9DD1A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60C23-13A3-DB76-1C68-82AE2E72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2D07C-7FB2-B779-98D2-3040A36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558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53459-4D9A-93B8-8660-15C5B184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583C5-6DA5-33D7-DE63-F0721E6E6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11CA7-0136-F8D6-EFBB-8B64C46B5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4880B-AD88-478F-9A9C-C860F4776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824A9-71F4-4BD4-094D-502D7566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108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52CCF-E448-3134-B0AF-B876F3A5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27E62-A167-D861-06D2-0901C5B681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CE363-E72F-0B0F-A71D-D954C74E2F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3A679B-7409-E4B2-BED0-CD9A15876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86D3BA-42DE-56E4-22D2-413E9E5E0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D8FF37-57AA-AE2A-10FB-613AE0AF3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3416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D7CB-CA61-37C2-D179-F60A07C83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7AC05-DF02-C2F5-884D-924B43750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9B5E7-69E2-30DB-AA14-33B61B9182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2F6C42-CEA4-113C-5819-B54E975E99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3DB901-642C-D3E0-8199-D5B6F94EDC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E8771D-91F1-B5D4-6809-6251E83F9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4E67DA-DAF7-C51F-E034-CCFC1F4F0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D62315-F59A-7A01-E023-496663A11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4450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6B3A-5F66-633C-7CCA-8B44FA8F1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0F1BD-A430-B698-8494-03E06A23C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72015E-D8B7-2347-0760-B5926B137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3E30A-3300-6EFD-0223-FA27CA598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9245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EFEF60-28D9-E5F8-E8FE-958F2BF2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861B2E-C73A-7D43-C14F-74DC19AEA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4B71C-AF22-CF84-3C8F-4ECA7996D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0302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67C5A-6AD3-AE19-0BDD-43353FC64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48F4E-2474-9DA8-C593-23313B0E9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6B355-B555-5F29-D25B-BC4CCF034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4933F7-00DA-9D0F-AF55-A8391E0AB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F1488-761B-7C0D-5DC9-B1DA106F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F401D-7B14-AA39-E847-F5EBCF52D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971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6A1D-1243-4DD5-B20E-E9B038A0A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8B345-DD76-42CC-AFC3-A51765707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1B504-8F05-4745-92EA-095E44C54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15304-F7F7-4D51-9F61-A6CAB4184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DEE10-5F16-48C8-82C5-921FBFD7F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7617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BA275-E69C-F2E2-3349-1BBE7560F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ABDA3E-EB9E-8D8F-5654-349B33EA7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F750A-D7E2-501B-80D5-A423313C0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02602-41D4-6F8B-FC84-815FFEAC2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D80DF-C6FD-27F4-3150-CD38B8149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A06FF0-3433-37FF-C47C-3DCA5FEB6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9223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F4A47-3B49-1C5A-67B6-0F5BCCB1D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55949C-7D97-FACA-9B6E-9BC6C084AF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5D1D3-EE60-DDFD-0557-60737BBA2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8944E-4E18-7A66-21A7-69B183770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C4115-BE9E-5BEA-9CE8-C3158FDE7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9806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58FEE9-BA45-1F9A-C3C2-67E1DBB08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CCDF6-A47A-9E8A-A5C9-9199B6DF97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54ECF-E10A-E4AB-11B3-BC4FB77C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70CE0-96B7-DD1A-E4BC-38320B242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3402F-CF8F-FBFF-C208-645BEEFE0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6836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D19C-6743-4D37-F973-C3F734A7FC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608568-0405-43B1-07E0-27043F0B7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B1D2F-AA1E-1E55-79F4-C34AD0603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6D349-7E42-C0E4-8D3A-21CF2826A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13F63-C095-A36A-6B0A-D8CC4E81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76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863F8-981D-2133-2BA4-6EEBE433C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3BF33-D6D6-F4E4-CC66-CF4E9FC7A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1E09A-940A-4514-5EE2-CE9C9DD1A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60C23-13A3-DB76-1C68-82AE2E72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2D07C-7FB2-B779-98D2-3040A36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800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53459-4D9A-93B8-8660-15C5B184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583C5-6DA5-33D7-DE63-F0721E6E6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11CA7-0136-F8D6-EFBB-8B64C46B5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4880B-AD88-478F-9A9C-C860F4776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824A9-71F4-4BD4-094D-502D7566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077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52CCF-E448-3134-B0AF-B876F3A5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27E62-A167-D861-06D2-0901C5B681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CE363-E72F-0B0F-A71D-D954C74E2F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3A679B-7409-E4B2-BED0-CD9A15876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86D3BA-42DE-56E4-22D2-413E9E5E0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D8FF37-57AA-AE2A-10FB-613AE0AF3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3282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D7CB-CA61-37C2-D179-F60A07C83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7AC05-DF02-C2F5-884D-924B43750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9B5E7-69E2-30DB-AA14-33B61B9182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2F6C42-CEA4-113C-5819-B54E975E99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3DB901-642C-D3E0-8199-D5B6F94EDC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E8771D-91F1-B5D4-6809-6251E83F9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4E67DA-DAF7-C51F-E034-CCFC1F4F0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D62315-F59A-7A01-E023-496663A11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063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6B3A-5F66-633C-7CCA-8B44FA8F1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0F1BD-A430-B698-8494-03E06A23C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72015E-D8B7-2347-0760-B5926B137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3E30A-3300-6EFD-0223-FA27CA598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88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EFEF60-28D9-E5F8-E8FE-958F2BF2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861B2E-C73A-7D43-C14F-74DC19AEA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4B71C-AF22-CF84-3C8F-4ECA7996D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565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4AA60-D7C1-41FF-BF05-681108262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5AC9C-AB31-4188-B405-43068EEBE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93402-E4BE-4D69-A1EE-A770410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470A4-004E-4B48-999B-B4166F7E7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A3F59-2A1E-45B1-9002-C342C6C3F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4034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67C5A-6AD3-AE19-0BDD-43353FC64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48F4E-2474-9DA8-C593-23313B0E9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6B355-B555-5F29-D25B-BC4CCF034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4933F7-00DA-9D0F-AF55-A8391E0AB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F1488-761B-7C0D-5DC9-B1DA106F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F401D-7B14-AA39-E847-F5EBCF52D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064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BA275-E69C-F2E2-3349-1BBE7560F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ABDA3E-EB9E-8D8F-5654-349B33EA7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F750A-D7E2-501B-80D5-A423313C0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02602-41D4-6F8B-FC84-815FFEAC2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D80DF-C6FD-27F4-3150-CD38B8149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A06FF0-3433-37FF-C47C-3DCA5FEB6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11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F4A47-3B49-1C5A-67B6-0F5BCCB1D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55949C-7D97-FACA-9B6E-9BC6C084AF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5D1D3-EE60-DDFD-0557-60737BBA2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8944E-4E18-7A66-21A7-69B183770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C4115-BE9E-5BEA-9CE8-C3158FDE7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6425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58FEE9-BA45-1F9A-C3C2-67E1DBB08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CCDF6-A47A-9E8A-A5C9-9199B6DF97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54ECF-E10A-E4AB-11B3-BC4FB77C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70CE0-96B7-DD1A-E4BC-38320B242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3402F-CF8F-FBFF-C208-645BEEFE0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51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6E64D-B7ED-4039-AA76-C33A2D80B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BE890-DA98-4C93-A592-8FF074FCA8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812466-BD01-4C95-9487-EFD14C8A3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9506F8-6FAD-441E-AA09-B809F408A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E25A13-1095-4912-8741-D4165D5E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C4701-0D60-44CD-B8D3-3C3BB5186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265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48E71-3218-4348-A198-17A1C8C19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DA494-455C-4313-AB15-1FACC8DDC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B8C1D-073A-4183-9F80-A31129DAC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6DB5FB-4F98-45EF-AA5B-62D86E0842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CF5FC3-A9D9-4E5F-85D3-FEE6EB95FF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CC4B12-8FAA-4382-8D7F-4D5140AE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14EE8E-DC44-436B-96D6-BB7DB1E26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EF0B20-1F79-4803-B784-F33ADF17D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3382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0DCFA-06BC-44F6-81DA-9A653F911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902CB6-D05B-4159-8BB5-3E2D08C18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7D8AF-7F9F-47B1-8C9A-08A63AEAF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3072BD-C19C-4B20-B916-A6352017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7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81E38-69FA-4523-8530-B5A64AF6A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56D78C-91C9-4A73-8FC8-8E30E3B6D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696C9-C1DE-4B9F-A874-445FE369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539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C2BD4-45EE-4B26-B417-BACBF3947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D6E07-2429-4827-945B-B8965E25B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06D993-132F-46D9-BF19-41AD4541B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3953F-0274-44E0-B89B-F3BB5FAFD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E24EF7-7504-45FF-B8C3-A18737800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EDB41-7722-4A63-A628-13FE218D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4739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73CA6-6A1F-4DB0-B729-5F80C931B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DFB036-A99B-4A21-AB43-F8E6D42955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56F8E-BEE1-4F0C-9182-728DB7089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9E76B-8622-4808-BBC2-B995FEB49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092DB-4AAC-4334-9E54-9EF055C4C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739E40-9060-4F40-836D-37AE6948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025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microsoft.com/office/2007/relationships/hdphoto" Target="../media/hdphoto1.wdp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D5999FC8-F018-4A71-A63B-DB7E4BE64CF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51759CF-05D4-4CBB-A6AA-67ED5643A509}"/>
              </a:ext>
            </a:extLst>
          </p:cNvPr>
          <p:cNvSpPr/>
          <p:nvPr userDrawn="1"/>
        </p:nvSpPr>
        <p:spPr>
          <a:xfrm>
            <a:off x="0" y="-15626"/>
            <a:ext cx="12192000" cy="687362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58A900-BC18-42DF-A6E0-70693282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B9C87-9DC3-4DBE-A5F3-A294A070F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E9944-5EEC-4723-8771-3DBB5A402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F6509-11C1-4618-9951-8186BD373463}" type="datetimeFigureOut">
              <a:rPr lang="en-GB" smtClean="0"/>
              <a:t>07/06/2023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15ADA-E773-45D8-9970-BE20131CC9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01887-64C3-4565-82EF-B5316BEB66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51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95000"/>
            </a:schemeClr>
          </a:solidFill>
          <a:latin typeface="Figtree ExtraBold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ACF4BD7-5E0B-40A7-835D-0D7B3785DF55}"/>
              </a:ext>
            </a:extLst>
          </p:cNvPr>
          <p:cNvSpPr/>
          <p:nvPr/>
        </p:nvSpPr>
        <p:spPr>
          <a:xfrm>
            <a:off x="0" y="-1"/>
            <a:ext cx="12191999" cy="6858001"/>
          </a:xfrm>
          <a:prstGeom prst="rect">
            <a:avLst/>
          </a:prstGeom>
          <a:blipFill dpi="0" rotWithShape="1">
            <a:blip r:embed="rId13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rightnessContrast bright="20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2268E-94D1-45F9-86B3-23E08071AF4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2000">
                <a:schemeClr val="tx1">
                  <a:alpha val="0"/>
                </a:schemeClr>
              </a:gs>
              <a:gs pos="100000">
                <a:schemeClr val="tx1">
                  <a:alpha val="5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Figtree ExtraBold" pitchFamily="2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0548C1-104F-27D9-DA4D-5108860952CD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94ADB-3A74-5252-6C6D-C765179A4CB0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44BB8-BEF4-876A-66D3-FC6CE58F085E}"/>
              </a:ext>
            </a:extLst>
          </p:cNvPr>
          <p:cNvSpPr>
            <a:spLocks noGrp="1"/>
          </p:cNvSpPr>
          <p:nvPr userDrawn="1"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9700-3B7D-E271-05A2-9B3186BFCFEC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9A864-4CE1-4605-E832-D4E3CF417927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19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Figtree ExtraBold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ACF4BD7-5E0B-40A7-835D-0D7B3785DF55}"/>
              </a:ext>
            </a:extLst>
          </p:cNvPr>
          <p:cNvSpPr/>
          <p:nvPr/>
        </p:nvSpPr>
        <p:spPr>
          <a:xfrm>
            <a:off x="0" y="-1"/>
            <a:ext cx="12191999" cy="6858001"/>
          </a:xfrm>
          <a:prstGeom prst="rect">
            <a:avLst/>
          </a:prstGeom>
          <a:blipFill dpi="0" rotWithShape="1">
            <a:blip r:embed="rId13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rightnessContrast bright="20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0548C1-104F-27D9-DA4D-5108860952CD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94ADB-3A74-5252-6C6D-C765179A4CB0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44BB8-BEF4-876A-66D3-FC6CE58F085E}"/>
              </a:ext>
            </a:extLst>
          </p:cNvPr>
          <p:cNvSpPr>
            <a:spLocks noGrp="1"/>
          </p:cNvSpPr>
          <p:nvPr userDrawn="1"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D1E43-5A87-4FB4-9648-032F7C72E3A1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9700-3B7D-E271-05A2-9B3186BFCFEC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9A864-4CE1-4605-E832-D4E3CF417927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80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Figtree ExtraBold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5FC56-CA66-3B3B-5EDD-3E97EA327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but impactful bar chart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07EAE48-8428-EE97-292D-6B5ED2DC7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6613823"/>
              </p:ext>
            </p:extLst>
          </p:nvPr>
        </p:nvGraphicFramePr>
        <p:xfrm>
          <a:off x="1993858" y="2057211"/>
          <a:ext cx="2768642" cy="1895664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384321">
                  <a:extLst>
                    <a:ext uri="{9D8B030D-6E8A-4147-A177-3AD203B41FA5}">
                      <a16:colId xmlns:a16="http://schemas.microsoft.com/office/drawing/2014/main" val="3578708340"/>
                    </a:ext>
                  </a:extLst>
                </a:gridCol>
                <a:gridCol w="1384321">
                  <a:extLst>
                    <a:ext uri="{9D8B030D-6E8A-4147-A177-3AD203B41FA5}">
                      <a16:colId xmlns:a16="http://schemas.microsoft.com/office/drawing/2014/main" val="432859233"/>
                    </a:ext>
                  </a:extLst>
                </a:gridCol>
              </a:tblGrid>
              <a:tr h="236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w Cen MT" panose="020B0602020104020603" pitchFamily="34" charset="0"/>
                        </a:rPr>
                        <a:t>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w Cen MT" panose="020B0602020104020603" pitchFamily="34" charset="0"/>
                        </a:rPr>
                        <a:t>Series 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extLst>
                  <a:ext uri="{0D108BD9-81ED-4DB2-BD59-A6C34878D82A}">
                    <a16:rowId xmlns:a16="http://schemas.microsoft.com/office/drawing/2014/main" val="267721626"/>
                  </a:ext>
                </a:extLst>
              </a:tr>
              <a:tr h="236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w Cen MT" panose="020B0602020104020603" pitchFamily="34" charset="0"/>
                        </a:rPr>
                        <a:t>Housing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w Cen MT" panose="020B0602020104020603" pitchFamily="34" charset="0"/>
                        </a:rPr>
                        <a:t>268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extLst>
                  <a:ext uri="{0D108BD9-81ED-4DB2-BD59-A6C34878D82A}">
                    <a16:rowId xmlns:a16="http://schemas.microsoft.com/office/drawing/2014/main" val="2421138512"/>
                  </a:ext>
                </a:extLst>
              </a:tr>
              <a:tr h="236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w Cen MT" panose="020B0602020104020603" pitchFamily="34" charset="0"/>
                        </a:rPr>
                        <a:t>Transport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w Cen MT" panose="020B0602020104020603" pitchFamily="34" charset="0"/>
                        </a:rPr>
                        <a:t>371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extLst>
                  <a:ext uri="{0D108BD9-81ED-4DB2-BD59-A6C34878D82A}">
                    <a16:rowId xmlns:a16="http://schemas.microsoft.com/office/drawing/2014/main" val="1299223224"/>
                  </a:ext>
                </a:extLst>
              </a:tr>
              <a:tr h="236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w Cen MT" panose="020B0602020104020603" pitchFamily="34" charset="0"/>
                        </a:rPr>
                        <a:t>Food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w Cen MT" panose="020B0602020104020603" pitchFamily="34" charset="0"/>
                        </a:rPr>
                        <a:t>214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extLst>
                  <a:ext uri="{0D108BD9-81ED-4DB2-BD59-A6C34878D82A}">
                    <a16:rowId xmlns:a16="http://schemas.microsoft.com/office/drawing/2014/main" val="3361043880"/>
                  </a:ext>
                </a:extLst>
              </a:tr>
              <a:tr h="236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w Cen MT" panose="020B0602020104020603" pitchFamily="34" charset="0"/>
                        </a:rPr>
                        <a:t>Utilities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w Cen MT" panose="020B0602020104020603" pitchFamily="34" charset="0"/>
                        </a:rPr>
                        <a:t>125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extLst>
                  <a:ext uri="{0D108BD9-81ED-4DB2-BD59-A6C34878D82A}">
                    <a16:rowId xmlns:a16="http://schemas.microsoft.com/office/drawing/2014/main" val="338766188"/>
                  </a:ext>
                </a:extLst>
              </a:tr>
              <a:tr h="236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w Cen MT" panose="020B0602020104020603" pitchFamily="34" charset="0"/>
                        </a:rPr>
                        <a:t>Clothing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w Cen MT" panose="020B0602020104020603" pitchFamily="34" charset="0"/>
                        </a:rPr>
                        <a:t>59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extLst>
                  <a:ext uri="{0D108BD9-81ED-4DB2-BD59-A6C34878D82A}">
                    <a16:rowId xmlns:a16="http://schemas.microsoft.com/office/drawing/2014/main" val="117381204"/>
                  </a:ext>
                </a:extLst>
              </a:tr>
              <a:tr h="236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w Cen MT" panose="020B0602020104020603" pitchFamily="34" charset="0"/>
                        </a:rPr>
                        <a:t>Healthcare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Tw Cen MT" panose="020B0602020104020603" pitchFamily="34" charset="0"/>
                        </a:rPr>
                        <a:t>156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extLst>
                  <a:ext uri="{0D108BD9-81ED-4DB2-BD59-A6C34878D82A}">
                    <a16:rowId xmlns:a16="http://schemas.microsoft.com/office/drawing/2014/main" val="1640132339"/>
                  </a:ext>
                </a:extLst>
              </a:tr>
              <a:tr h="23695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w Cen MT" panose="020B0602020104020603" pitchFamily="34" charset="0"/>
                        </a:rPr>
                        <a:t>Education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w Cen MT" panose="020B0602020104020603" pitchFamily="34" charset="0"/>
                        </a:rPr>
                        <a:t>75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w Cen MT" panose="020B0602020104020603" pitchFamily="34" charset="0"/>
                      </a:endParaRPr>
                    </a:p>
                  </a:txBody>
                  <a:tcPr marL="7054" marR="7054" marT="7054" marB="0" anchor="b"/>
                </a:tc>
                <a:extLst>
                  <a:ext uri="{0D108BD9-81ED-4DB2-BD59-A6C34878D82A}">
                    <a16:rowId xmlns:a16="http://schemas.microsoft.com/office/drawing/2014/main" val="120584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747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DC4EE0-FDC1-49DE-A3C0-24EFC568A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but impactful bar chart</a:t>
            </a:r>
            <a:endParaRPr lang="en-GB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2A84FCAF-F0A1-4033-9ED3-5B35CF8522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8433351"/>
              </p:ext>
            </p:extLst>
          </p:nvPr>
        </p:nvGraphicFramePr>
        <p:xfrm>
          <a:off x="545592" y="1690688"/>
          <a:ext cx="7684008" cy="45707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E04876C-0B10-46A0-B232-85135D320848}"/>
              </a:ext>
            </a:extLst>
          </p:cNvPr>
          <p:cNvSpPr txBox="1"/>
          <p:nvPr/>
        </p:nvSpPr>
        <p:spPr>
          <a:xfrm>
            <a:off x="8558784" y="2065662"/>
            <a:ext cx="2889504" cy="1652359"/>
          </a:xfrm>
          <a:prstGeom prst="roundRect">
            <a:avLst>
              <a:gd name="adj" fmla="val 5136"/>
            </a:avLst>
          </a:prstGeom>
          <a:solidFill>
            <a:srgbClr val="F2F2F2"/>
          </a:solidFill>
        </p:spPr>
        <p:txBody>
          <a:bodyPr wrap="square" lIns="252000" tIns="216000" rIns="252000" bIns="216000" rtlCol="0" anchor="ctr">
            <a:spAutoFit/>
          </a:bodyPr>
          <a:lstStyle/>
          <a:p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Figtree" pitchFamily="2" charset="0"/>
              </a:rPr>
              <a:t>Food is the </a:t>
            </a:r>
            <a:b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Figtree ExtraBold" pitchFamily="2" charset="0"/>
              </a:rPr>
            </a:br>
            <a:r>
              <a:rPr lang="en-GB" sz="3600" dirty="0">
                <a:solidFill>
                  <a:srgbClr val="E6AF00"/>
                </a:solidFill>
                <a:latin typeface="Figtree ExtraBold" pitchFamily="2" charset="0"/>
              </a:rPr>
              <a:t>3</a:t>
            </a:r>
            <a:r>
              <a:rPr lang="en-GB" sz="3600" baseline="30000" dirty="0">
                <a:solidFill>
                  <a:srgbClr val="E6AF00"/>
                </a:solidFill>
                <a:latin typeface="Figtree ExtraBold" pitchFamily="2" charset="0"/>
              </a:rPr>
              <a:t>rd</a:t>
            </a:r>
            <a:r>
              <a:rPr lang="en-GB" sz="3600" dirty="0">
                <a:solidFill>
                  <a:srgbClr val="E6AF00"/>
                </a:solidFill>
                <a:latin typeface="Figtree ExtraBold" pitchFamily="2" charset="0"/>
              </a:rPr>
              <a:t> biggest</a:t>
            </a:r>
            <a:r>
              <a:rPr lang="en-GB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Figtree ExtraBold" pitchFamily="2" charset="0"/>
              </a:rPr>
              <a:t>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Figtree" pitchFamily="2" charset="0"/>
              </a:rPr>
              <a:t>cost on average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610B87-AE33-433C-8684-F3A85A27353B}"/>
              </a:ext>
            </a:extLst>
          </p:cNvPr>
          <p:cNvSpPr txBox="1"/>
          <p:nvPr/>
        </p:nvSpPr>
        <p:spPr>
          <a:xfrm>
            <a:off x="8558784" y="4140774"/>
            <a:ext cx="2889504" cy="1652359"/>
          </a:xfrm>
          <a:prstGeom prst="roundRect">
            <a:avLst>
              <a:gd name="adj" fmla="val 5904"/>
            </a:avLst>
          </a:prstGeom>
          <a:solidFill>
            <a:srgbClr val="F2F2F2"/>
          </a:solidFill>
        </p:spPr>
        <p:txBody>
          <a:bodyPr wrap="square" lIns="252000" tIns="216000" rIns="252000" bIns="216000" rtlCol="0" anchor="ctr">
            <a:spAutoFit/>
          </a:bodyPr>
          <a:lstStyle/>
          <a:p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Figtree" pitchFamily="2" charset="0"/>
              </a:rPr>
              <a:t>Food accounts for </a:t>
            </a:r>
            <a:r>
              <a:rPr lang="en-GB" sz="3600" dirty="0">
                <a:solidFill>
                  <a:srgbClr val="E6AF00"/>
                </a:solidFill>
                <a:latin typeface="Figtree ExtraBold" pitchFamily="2" charset="0"/>
              </a:rPr>
              <a:t>18% </a:t>
            </a:r>
            <a:r>
              <a:rPr lang="en-GB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Figtree" pitchFamily="2" charset="0"/>
              </a:rPr>
              <a:t>of all </a:t>
            </a:r>
            <a:r>
              <a:rPr lang="en-GB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Figtree" pitchFamily="2" charset="0"/>
              </a:rPr>
              <a:t>expendure</a:t>
            </a:r>
            <a:endParaRPr lang="en-GB" sz="2000" dirty="0">
              <a:solidFill>
                <a:schemeClr val="tx1">
                  <a:lumMod val="50000"/>
                  <a:lumOff val="50000"/>
                </a:schemeClr>
              </a:solidFill>
              <a:latin typeface="Figtre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495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772C0D7-E85F-4698-93B1-3F72DAFEE01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2A84FCAF-F0A1-4033-9ED3-5B35CF8522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6950493"/>
              </p:ext>
            </p:extLst>
          </p:nvPr>
        </p:nvGraphicFramePr>
        <p:xfrm>
          <a:off x="838200" y="1811383"/>
          <a:ext cx="10415016" cy="45707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61DC4EE0-FDC1-49DE-A3C0-24EFC568A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but impactful bar chart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4224EB-E8D9-DC6B-0421-B734C666B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4305" y="666750"/>
            <a:ext cx="4143375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54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750"/>
                                        <p:tgtEl>
                                          <p:spTgt spid="10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750"/>
                                        <p:tgtEl>
                                          <p:spTgt spid="10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750"/>
                                        <p:tgtEl>
                                          <p:spTgt spid="10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750"/>
                                        <p:tgtEl>
                                          <p:spTgt spid="10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750"/>
                                        <p:tgtEl>
                                          <p:spTgt spid="10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5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750"/>
                                        <p:tgtEl>
                                          <p:spTgt spid="10">
                                            <p:graphicEl>
                                              <a:chart seriesIdx="0" categoryIdx="5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6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750"/>
                                        <p:tgtEl>
                                          <p:spTgt spid="10">
                                            <p:graphicEl>
                                              <a:chart seriesIdx="0" categoryIdx="6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 uiExpand="1">
        <p:bldSub>
          <a:bldChart bld="categoryEl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71BA61A-D224-2E62-5607-D5A32A9510B8}"/>
              </a:ext>
            </a:extLst>
          </p:cNvPr>
          <p:cNvGrpSpPr/>
          <p:nvPr/>
        </p:nvGrpSpPr>
        <p:grpSpPr>
          <a:xfrm>
            <a:off x="1653686" y="1601095"/>
            <a:ext cx="2350925" cy="2900309"/>
            <a:chOff x="1653686" y="1601095"/>
            <a:chExt cx="2350925" cy="2900309"/>
          </a:xfrm>
        </p:grpSpPr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BF6C747A-AF45-2695-985E-10D03C074FE2}"/>
                </a:ext>
              </a:extLst>
            </p:cNvPr>
            <p:cNvSpPr txBox="1">
              <a:spLocks/>
            </p:cNvSpPr>
            <p:nvPr/>
          </p:nvSpPr>
          <p:spPr>
            <a:xfrm>
              <a:off x="1653686" y="1601095"/>
              <a:ext cx="2140613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Figtree ExtraBold" pitchFamily="2" charset="0"/>
                  <a:ea typeface="+mj-ea"/>
                  <a:cs typeface="+mj-cs"/>
                </a:defRPr>
              </a:lvl1pPr>
            </a:lstStyle>
            <a:p>
              <a:r>
                <a:rPr lang="en-US" sz="9600" dirty="0"/>
                <a:t>02</a:t>
              </a:r>
              <a:endParaRPr lang="th-TH" sz="9600" dirty="0"/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91830F4-02C7-8B12-55B4-F0009D9CC2B0}"/>
                </a:ext>
              </a:extLst>
            </p:cNvPr>
            <p:cNvSpPr txBox="1">
              <a:spLocks/>
            </p:cNvSpPr>
            <p:nvPr/>
          </p:nvSpPr>
          <p:spPr>
            <a:xfrm>
              <a:off x="1653686" y="3175841"/>
              <a:ext cx="235092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Figtree ExtraBold" pitchFamily="2" charset="0"/>
                  <a:ea typeface="+mj-ea"/>
                  <a:cs typeface="+mj-cs"/>
                </a:defRPr>
              </a:lvl1pPr>
            </a:lstStyle>
            <a:p>
              <a:r>
                <a:rPr lang="en-US" sz="9600" dirty="0"/>
                <a:t>03</a:t>
              </a:r>
              <a:endParaRPr lang="th-TH" sz="9600" dirty="0"/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E54A383C-640F-9D6F-2864-450BD382D567}"/>
              </a:ext>
            </a:extLst>
          </p:cNvPr>
          <p:cNvSpPr txBox="1">
            <a:spLocks/>
          </p:cNvSpPr>
          <p:nvPr/>
        </p:nvSpPr>
        <p:spPr>
          <a:xfrm>
            <a:off x="3794301" y="1601096"/>
            <a:ext cx="8738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>
                    <a:lumMod val="85000"/>
                    <a:lumOff val="15000"/>
                  </a:schemeClr>
                </a:solidFill>
                <a:latin typeface="Figtree ExtraBold" pitchFamily="2" charset="0"/>
                <a:ea typeface="+mj-ea"/>
                <a:cs typeface="+mj-cs"/>
              </a:defRPr>
            </a:lvl1pPr>
          </a:lstStyle>
          <a:p>
            <a:r>
              <a:rPr lang="en-US" sz="9600" dirty="0"/>
              <a:t>%</a:t>
            </a:r>
            <a:endParaRPr lang="th-TH" sz="9600" dirty="0"/>
          </a:p>
        </p:txBody>
      </p:sp>
    </p:spTree>
    <p:extLst>
      <p:ext uri="{BB962C8B-B14F-4D97-AF65-F5344CB8AC3E}">
        <p14:creationId xmlns:p14="http://schemas.microsoft.com/office/powerpoint/2010/main" val="1209349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71BA61A-D224-2E62-5607-D5A32A9510B8}"/>
              </a:ext>
            </a:extLst>
          </p:cNvPr>
          <p:cNvGrpSpPr/>
          <p:nvPr/>
        </p:nvGrpSpPr>
        <p:grpSpPr>
          <a:xfrm>
            <a:off x="1653686" y="1601095"/>
            <a:ext cx="2350925" cy="2900309"/>
            <a:chOff x="1653686" y="1601095"/>
            <a:chExt cx="2350925" cy="2900309"/>
          </a:xfrm>
        </p:grpSpPr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BF6C747A-AF45-2695-985E-10D03C074FE2}"/>
                </a:ext>
              </a:extLst>
            </p:cNvPr>
            <p:cNvSpPr txBox="1">
              <a:spLocks/>
            </p:cNvSpPr>
            <p:nvPr/>
          </p:nvSpPr>
          <p:spPr>
            <a:xfrm>
              <a:off x="1653686" y="1601095"/>
              <a:ext cx="2140613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Figtree ExtraBold" pitchFamily="2" charset="0"/>
                  <a:ea typeface="+mj-ea"/>
                  <a:cs typeface="+mj-cs"/>
                </a:defRPr>
              </a:lvl1pPr>
            </a:lstStyle>
            <a:p>
              <a:r>
                <a:rPr lang="en-US" sz="9600" dirty="0"/>
                <a:t>02</a:t>
              </a:r>
              <a:endParaRPr lang="th-TH" sz="9600" dirty="0"/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891830F4-02C7-8B12-55B4-F0009D9CC2B0}"/>
                </a:ext>
              </a:extLst>
            </p:cNvPr>
            <p:cNvSpPr txBox="1">
              <a:spLocks/>
            </p:cNvSpPr>
            <p:nvPr/>
          </p:nvSpPr>
          <p:spPr>
            <a:xfrm>
              <a:off x="1653686" y="3175841"/>
              <a:ext cx="2350925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Figtree ExtraBold" pitchFamily="2" charset="0"/>
                  <a:ea typeface="+mj-ea"/>
                  <a:cs typeface="+mj-cs"/>
                </a:defRPr>
              </a:lvl1pPr>
            </a:lstStyle>
            <a:p>
              <a:r>
                <a:rPr lang="en-US" sz="9600" dirty="0"/>
                <a:t>03</a:t>
              </a:r>
              <a:endParaRPr lang="th-TH" sz="9600" dirty="0"/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E54A383C-640F-9D6F-2864-450BD382D567}"/>
              </a:ext>
            </a:extLst>
          </p:cNvPr>
          <p:cNvSpPr txBox="1">
            <a:spLocks/>
          </p:cNvSpPr>
          <p:nvPr/>
        </p:nvSpPr>
        <p:spPr>
          <a:xfrm>
            <a:off x="3794299" y="3175840"/>
            <a:ext cx="8738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>
                    <a:lumMod val="85000"/>
                    <a:lumOff val="15000"/>
                  </a:schemeClr>
                </a:solidFill>
                <a:latin typeface="Figtree ExtraBold" pitchFamily="2" charset="0"/>
                <a:ea typeface="+mj-ea"/>
                <a:cs typeface="+mj-cs"/>
              </a:defRPr>
            </a:lvl1pPr>
          </a:lstStyle>
          <a:p>
            <a:r>
              <a:rPr lang="en-US" sz="9600" dirty="0"/>
              <a:t>%</a:t>
            </a:r>
            <a:endParaRPr lang="th-TH" sz="9600" dirty="0"/>
          </a:p>
        </p:txBody>
      </p:sp>
    </p:spTree>
    <p:extLst>
      <p:ext uri="{BB962C8B-B14F-4D97-AF65-F5344CB8AC3E}">
        <p14:creationId xmlns:p14="http://schemas.microsoft.com/office/powerpoint/2010/main" val="410354235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1177</TotalTime>
  <Words>60</Words>
  <Application>Microsoft Office PowerPoint</Application>
  <PresentationFormat>Widescreen</PresentationFormat>
  <Paragraphs>29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Figtree</vt:lpstr>
      <vt:lpstr>Figtree ExtraBold</vt:lpstr>
      <vt:lpstr>Arial</vt:lpstr>
      <vt:lpstr>Tw Cen MT</vt:lpstr>
      <vt:lpstr>Calibri</vt:lpstr>
      <vt:lpstr>Custom Design</vt:lpstr>
      <vt:lpstr>Office Theme</vt:lpstr>
      <vt:lpstr>1_Office Theme</vt:lpstr>
      <vt:lpstr>A simple but impactful bar chart</vt:lpstr>
      <vt:lpstr>A simple but impactful bar chart</vt:lpstr>
      <vt:lpstr>A simple but impactful bar chart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Lomer</dc:creator>
  <cp:lastModifiedBy>Saran Thitawiriyayos</cp:lastModifiedBy>
  <cp:revision>36</cp:revision>
  <dcterms:created xsi:type="dcterms:W3CDTF">2022-09-26T13:21:39Z</dcterms:created>
  <dcterms:modified xsi:type="dcterms:W3CDTF">2023-06-07T04:53:01Z</dcterms:modified>
</cp:coreProperties>
</file>

<file path=docProps/thumbnail.jpeg>
</file>